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603-4A75-BDC5-B2ED771685D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603-4A75-BDC5-B2ED771685D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603-4A75-BDC5-B2ED771685D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603-4A75-BDC5-B2ED771685D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1603-4A75-BDC5-B2ED771685D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1603-4A75-BDC5-B2ED771685D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1603-4A75-BDC5-B2ED771685D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1603-4A75-BDC5-B2ED771685D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1603-4A75-BDC5-B2ED771685D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3-1603-4A75-BDC5-B2ED771685D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5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5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5-1603-4A75-BDC5-B2ED771685D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7-1603-4A75-BDC5-B2ED771685D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9-1603-4A75-BDC5-B2ED771685DE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B-1603-4A75-BDC5-B2ED771685DE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3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3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D-1603-4A75-BDC5-B2ED771685DE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80000"/>
                      <a:lumOff val="2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80000"/>
                      <a:lumOff val="2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F-1603-4A75-BDC5-B2ED771685DE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603-4A75-BDC5-B2ED771685DE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1603-4A75-BDC5-B2ED771685DE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1603-4A75-BDC5-B2ED771685DE}"/>
                </c:ext>
              </c:extLst>
            </c:dLbl>
            <c:dLbl>
              <c:idx val="3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1603-4A75-BDC5-B2ED771685DE}"/>
                </c:ext>
              </c:extLst>
            </c:dLbl>
            <c:dLbl>
              <c:idx val="4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1603-4A75-BDC5-B2ED771685DE}"/>
                </c:ext>
              </c:extLst>
            </c:dLbl>
            <c:dLbl>
              <c:idx val="5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1603-4A75-BDC5-B2ED771685DE}"/>
                </c:ext>
              </c:extLst>
            </c:dLbl>
            <c:dLbl>
              <c:idx val="6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D-1603-4A75-BDC5-B2ED771685DE}"/>
                </c:ext>
              </c:extLst>
            </c:dLbl>
            <c:dLbl>
              <c:idx val="7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1603-4A75-BDC5-B2ED771685DE}"/>
                </c:ext>
              </c:extLst>
            </c:dLbl>
            <c:dLbl>
              <c:idx val="8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1-1603-4A75-BDC5-B2ED771685DE}"/>
                </c:ext>
              </c:extLst>
            </c:dLbl>
            <c:dLbl>
              <c:idx val="9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3-1603-4A75-BDC5-B2ED771685DE}"/>
                </c:ext>
              </c:extLst>
            </c:dLbl>
            <c:dLbl>
              <c:idx val="1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5-1603-4A75-BDC5-B2ED771685DE}"/>
                </c:ext>
              </c:extLst>
            </c:dLbl>
            <c:dLbl>
              <c:idx val="11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7-1603-4A75-BDC5-B2ED771685DE}"/>
                </c:ext>
              </c:extLst>
            </c:dLbl>
            <c:dLbl>
              <c:idx val="12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9-1603-4A75-BDC5-B2ED771685DE}"/>
                </c:ext>
              </c:extLst>
            </c:dLbl>
            <c:dLbl>
              <c:idx val="13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B-1603-4A75-BDC5-B2ED771685DE}"/>
                </c:ext>
              </c:extLst>
            </c:dLbl>
            <c:dLbl>
              <c:idx val="14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D-1603-4A75-BDC5-B2ED771685DE}"/>
                </c:ext>
              </c:extLst>
            </c:dLbl>
            <c:dLbl>
              <c:idx val="15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F-1603-4A75-BDC5-B2ED771685DE}"/>
                </c:ext>
              </c:extLst>
            </c:dLbl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final!$A$2:$A$17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final!$B$2:$B$17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603-4A75-BDC5-B2ED771685D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8746309055118111E-2"/>
          <c:y val="4.4326241134751776E-3"/>
          <c:w val="0.92123462106299214"/>
          <c:h val="0.6861471770815882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Total Score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final!$A$2:$A$17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final!$B$2:$B$17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B-4386-93F7-3FDE85661C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569876072"/>
        <c:axId val="569878952"/>
        <c:axId val="0"/>
      </c:bar3DChart>
      <c:catAx>
        <c:axId val="569876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878952"/>
        <c:crosses val="autoZero"/>
        <c:auto val="1"/>
        <c:lblAlgn val="ctr"/>
        <c:lblOffset val="100"/>
        <c:noMultiLvlLbl val="0"/>
      </c:catAx>
      <c:valAx>
        <c:axId val="5698789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9876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latin typeface="Algerian" panose="04020705040A02060702" pitchFamily="82" charset="0"/>
              </a:rPr>
              <a:t>top 5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2377896319098806E-2"/>
          <c:y val="0.16731883090884825"/>
          <c:w val="0.93888888888888888"/>
          <c:h val="0.671457786526684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377-436E-8DBF-82C6A2F289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377-436E-8DBF-82C6A2F289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377-436E-8DBF-82C6A2F2899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377-436E-8DBF-82C6A2F2899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377-436E-8DBF-82C6A2F289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final!$A$2:$A$6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final!$B$2:$B$6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377-436E-8DBF-82C6A2F289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755913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11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b="1" spc="-10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BUZZ CONTENT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160753" y="866430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F69253-5C8B-38B7-0D93-74B9EB1F01A3}"/>
              </a:ext>
            </a:extLst>
          </p:cNvPr>
          <p:cNvSpPr txBox="1"/>
          <p:nvPr/>
        </p:nvSpPr>
        <p:spPr>
          <a:xfrm>
            <a:off x="11776576" y="3461337"/>
            <a:ext cx="62489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People like to watch content of animal, science and healthy eating the most.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dirty="0"/>
              <a:t>Content of top popularity should be increasingly uploaded for betterment.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5600" y="32004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837316" y="6828651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6892" y="560077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987004" y="183067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r"/>
            <a:r>
              <a:rPr lang="en-US" sz="6600" b="1" dirty="0"/>
              <a:t>An analysis of Social Buzz’s </a:t>
            </a:r>
          </a:p>
          <a:p>
            <a:pPr algn="r"/>
            <a:r>
              <a:rPr lang="en-US" sz="6600" b="1" dirty="0"/>
              <a:t>content categories that </a:t>
            </a:r>
          </a:p>
          <a:p>
            <a:pPr algn="r"/>
            <a:r>
              <a:rPr lang="en-US" sz="6600" b="1" dirty="0"/>
              <a:t>highlights the </a:t>
            </a:r>
          </a:p>
          <a:p>
            <a:pPr algn="r"/>
            <a:r>
              <a:rPr lang="en-US" sz="6600" b="1" dirty="0"/>
              <a:t>top 5 </a:t>
            </a:r>
          </a:p>
          <a:p>
            <a:pPr algn="r"/>
            <a:r>
              <a:rPr lang="en-US" sz="6600" b="1" dirty="0"/>
              <a:t>categories with the </a:t>
            </a:r>
          </a:p>
          <a:p>
            <a:pPr algn="r"/>
            <a:r>
              <a:rPr lang="en-US" sz="6600" b="1" dirty="0"/>
              <a:t>largest aggregate popularity </a:t>
            </a:r>
            <a:endParaRPr lang="en-IN" sz="6600" b="1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46145" y="104976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A6D4C-CE15-43A3-72AA-E348A6546EF2}"/>
              </a:ext>
            </a:extLst>
          </p:cNvPr>
          <p:cNvSpPr txBox="1"/>
          <p:nvPr/>
        </p:nvSpPr>
        <p:spPr>
          <a:xfrm>
            <a:off x="3552487" y="4501355"/>
            <a:ext cx="56655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TO DETERMINE THE  FAVOURITE CATEGORIES AND  DISLIKED CATEGORIES OF USERS AND UNDERSTAND  USERS PREFERENCE AND CHOICES 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FADB01-F144-0EFE-1EB2-8727BB4D443F}"/>
              </a:ext>
            </a:extLst>
          </p:cNvPr>
          <p:cNvSpPr txBox="1"/>
          <p:nvPr/>
        </p:nvSpPr>
        <p:spPr>
          <a:xfrm>
            <a:off x="14173199" y="1825527"/>
            <a:ext cx="3608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</a:rPr>
              <a:t>Andrew Fleming 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(Chief Technical Architect)</a:t>
            </a:r>
            <a:endParaRPr lang="en-IN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0F872-A1E4-BC43-6101-D48BAC1FE6F1}"/>
              </a:ext>
            </a:extLst>
          </p:cNvPr>
          <p:cNvSpPr txBox="1"/>
          <p:nvPr/>
        </p:nvSpPr>
        <p:spPr>
          <a:xfrm>
            <a:off x="14401800" y="4762500"/>
            <a:ext cx="3379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solidFill>
                  <a:srgbClr val="000000"/>
                </a:solidFill>
                <a:effectLst/>
              </a:rPr>
              <a:t>Marcus Rompton 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(Senior Principle)</a:t>
            </a:r>
            <a:endParaRPr lang="en-IN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A3F65E-CFFE-3D67-210E-95DCF0AA43EE}"/>
              </a:ext>
            </a:extLst>
          </p:cNvPr>
          <p:cNvSpPr txBox="1"/>
          <p:nvPr/>
        </p:nvSpPr>
        <p:spPr>
          <a:xfrm>
            <a:off x="14630399" y="7962900"/>
            <a:ext cx="3120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Koustav Dey</a:t>
            </a:r>
          </a:p>
          <a:p>
            <a:r>
              <a:rPr lang="en-US" sz="3200" dirty="0"/>
              <a:t>(Data Analyst)</a:t>
            </a:r>
            <a:endParaRPr lang="en-IN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035949" y="933896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B10C85-3C03-DF96-CBAE-D12341A0C60D}"/>
              </a:ext>
            </a:extLst>
          </p:cNvPr>
          <p:cNvSpPr txBox="1"/>
          <p:nvPr/>
        </p:nvSpPr>
        <p:spPr>
          <a:xfrm>
            <a:off x="11629613" y="8020601"/>
            <a:ext cx="584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 and  Insights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53ABD9-73A2-41A1-EABC-48EA331D0B34}"/>
              </a:ext>
            </a:extLst>
          </p:cNvPr>
          <p:cNvSpPr txBox="1"/>
          <p:nvPr/>
        </p:nvSpPr>
        <p:spPr>
          <a:xfrm>
            <a:off x="4370574" y="1117292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Problem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4EAA51-72C4-C791-CA9A-DF76C59C0E70}"/>
              </a:ext>
            </a:extLst>
          </p:cNvPr>
          <p:cNvSpPr txBox="1"/>
          <p:nvPr/>
        </p:nvSpPr>
        <p:spPr>
          <a:xfrm>
            <a:off x="5943600" y="298404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654490-C1DF-DEE9-A174-35B8FA296259}"/>
              </a:ext>
            </a:extLst>
          </p:cNvPr>
          <p:cNvSpPr txBox="1"/>
          <p:nvPr/>
        </p:nvSpPr>
        <p:spPr>
          <a:xfrm>
            <a:off x="7676073" y="4508992"/>
            <a:ext cx="603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E49EE-65EC-EADA-F969-4E6202FE67B1}"/>
              </a:ext>
            </a:extLst>
          </p:cNvPr>
          <p:cNvSpPr txBox="1"/>
          <p:nvPr/>
        </p:nvSpPr>
        <p:spPr>
          <a:xfrm>
            <a:off x="9749815" y="6131748"/>
            <a:ext cx="484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083705-4050-24FF-6450-EACC3C5146BC}"/>
              </a:ext>
            </a:extLst>
          </p:cNvPr>
          <p:cNvSpPr txBox="1"/>
          <p:nvPr/>
        </p:nvSpPr>
        <p:spPr>
          <a:xfrm>
            <a:off x="1028700" y="2857500"/>
            <a:ext cx="1623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en-US" sz="3200" dirty="0"/>
              <a:t> unique categories.</a:t>
            </a:r>
          </a:p>
          <a:p>
            <a:r>
              <a:rPr lang="en-US" sz="3200" dirty="0"/>
              <a:t>The most popular and demanded category is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  <a:r>
              <a:rPr lang="en-US" sz="3200" dirty="0"/>
              <a:t> . It has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1897 reactions </a:t>
            </a:r>
            <a:r>
              <a:rPr lang="en-US" sz="3200" dirty="0"/>
              <a:t>till date.</a:t>
            </a:r>
          </a:p>
          <a:p>
            <a:r>
              <a:rPr lang="en-IN" sz="3200" dirty="0"/>
              <a:t>In the month of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2021 </a:t>
            </a:r>
            <a:r>
              <a:rPr lang="en-IN" sz="3200" dirty="0"/>
              <a:t>it had the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number of posts</a:t>
            </a:r>
            <a:r>
              <a:rPr lang="en-IN" sz="32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7627C8A-0E7B-F7E6-CAC3-5A84EFD887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91700"/>
              </p:ext>
            </p:extLst>
          </p:nvPr>
        </p:nvGraphicFramePr>
        <p:xfrm>
          <a:off x="11107101" y="3218257"/>
          <a:ext cx="6817689" cy="555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6148A77E-391B-4777-6177-829CA7B3C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131685"/>
              </p:ext>
            </p:extLst>
          </p:nvPr>
        </p:nvGraphicFramePr>
        <p:xfrm>
          <a:off x="2975573" y="3218257"/>
          <a:ext cx="7542437" cy="532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D7C1109-973B-7FAC-EAA6-C9F3B8700111}"/>
              </a:ext>
            </a:extLst>
          </p:cNvPr>
          <p:cNvSpPr txBox="1"/>
          <p:nvPr/>
        </p:nvSpPr>
        <p:spPr>
          <a:xfrm>
            <a:off x="5932012" y="1704963"/>
            <a:ext cx="887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Popularity Score</a:t>
            </a:r>
            <a:endParaRPr lang="en-IN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1C7ADA1-B10F-4ED3-9B4B-D809F9D79D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483363"/>
              </p:ext>
            </p:extLst>
          </p:nvPr>
        </p:nvGraphicFramePr>
        <p:xfrm>
          <a:off x="9182100" y="2400299"/>
          <a:ext cx="7816199" cy="5924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C7C9640-DCB6-7178-4396-AD024238C008}"/>
              </a:ext>
            </a:extLst>
          </p:cNvPr>
          <p:cNvSpPr txBox="1"/>
          <p:nvPr/>
        </p:nvSpPr>
        <p:spPr>
          <a:xfrm>
            <a:off x="2907341" y="2604340"/>
            <a:ext cx="5753899" cy="4263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top 5 demanded content categories are: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EATING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32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253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Arial</vt:lpstr>
      <vt:lpstr>Graphik Regular</vt:lpstr>
      <vt:lpstr>Calibri</vt:lpstr>
      <vt:lpstr>Wingdings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Koustav Dey</cp:lastModifiedBy>
  <cp:revision>11</cp:revision>
  <dcterms:created xsi:type="dcterms:W3CDTF">2006-08-16T00:00:00Z</dcterms:created>
  <dcterms:modified xsi:type="dcterms:W3CDTF">2023-09-14T15:29:15Z</dcterms:modified>
  <dc:identifier>DAEhDyfaYKE</dc:identifier>
</cp:coreProperties>
</file>